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9" r:id="rId2"/>
    <p:sldId id="334" r:id="rId3"/>
    <p:sldId id="380" r:id="rId4"/>
    <p:sldId id="392" r:id="rId5"/>
    <p:sldId id="393" r:id="rId6"/>
    <p:sldId id="394" r:id="rId7"/>
    <p:sldId id="395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403" r:id="rId16"/>
    <p:sldId id="404" r:id="rId17"/>
    <p:sldId id="405" r:id="rId18"/>
    <p:sldId id="406" r:id="rId19"/>
    <p:sldId id="407" r:id="rId20"/>
    <p:sldId id="408" r:id="rId21"/>
    <p:sldId id="409" r:id="rId22"/>
    <p:sldId id="410" r:id="rId23"/>
    <p:sldId id="411" r:id="rId24"/>
    <p:sldId id="412" r:id="rId25"/>
    <p:sldId id="413" r:id="rId26"/>
    <p:sldId id="414" r:id="rId27"/>
    <p:sldId id="415" r:id="rId28"/>
    <p:sldId id="379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271" autoAdjust="0"/>
    <p:restoredTop sz="96552" autoAdjust="0"/>
  </p:normalViewPr>
  <p:slideViewPr>
    <p:cSldViewPr>
      <p:cViewPr>
        <p:scale>
          <a:sx n="133" d="100"/>
          <a:sy n="133" d="100"/>
        </p:scale>
        <p:origin x="616" y="2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B1F14-2969-4234-94C2-84FB01E3AC7A}" type="datetimeFigureOut">
              <a:rPr lang="en-AU" smtClean="0"/>
              <a:t>28/1/2022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5789E-32BF-4BCD-9509-3BAE69BCF05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235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CDB67-B98A-4AC5-929D-81BD9B8E0ED5}" type="datetime1">
              <a:rPr lang="en-AU" smtClean="0"/>
              <a:t>28/1/2022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Kazman,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521322-EC31-0D49-B0CD-E25813AAD7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619672" cy="207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23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C8F9-EC1D-4BA9-A60E-999AFF963F40}" type="datetime1">
              <a:rPr lang="en-AU" smtClean="0"/>
              <a:t>28/1/2022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3115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916B-826A-4DC1-AF36-AFE8D11DE3BA}" type="datetime1">
              <a:rPr lang="en-AU" smtClean="0"/>
              <a:t>28/1/2022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7177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1403648" y="6356350"/>
            <a:ext cx="6336704" cy="365125"/>
          </a:xfrm>
        </p:spPr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24B527-7C3C-974A-81D1-5BD3493443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3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D9AFD-92D5-4F38-81E5-3FBC268DED4A}" type="datetime1">
              <a:rPr lang="en-AU" smtClean="0"/>
              <a:t>28/1/2022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F372B8-2D54-2241-9852-8D87D186C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274638"/>
            <a:ext cx="7787208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68760"/>
            <a:ext cx="4038600" cy="48574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68760"/>
            <a:ext cx="4038600" cy="48574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A7F1-F5F6-4965-B98A-1EF216FC21E9}" type="datetime1">
              <a:rPr lang="en-AU" smtClean="0"/>
              <a:t>28/1/2022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449092-A599-2C4B-853A-8EC2847A00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566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0951D-1B64-4AD7-951D-395C8B37DA62}" type="datetime1">
              <a:rPr lang="en-AU" smtClean="0"/>
              <a:t>28/1/2022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1F60AE-E88C-8B42-B405-EAC97D27D7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55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274638"/>
            <a:ext cx="7787208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D5B1-B0B7-4FEE-A636-82BBB8DC2F24}" type="datetime1">
              <a:rPr lang="en-AU" smtClean="0"/>
              <a:t>28/1/2022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BEEDD7-E361-CE44-B05E-D2EA088573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95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3E332-3D0B-4932-A3B1-41A6E16690E0}" type="datetime1">
              <a:rPr lang="en-AU" smtClean="0"/>
              <a:t>28/1/2022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75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EB9C4-EF48-4255-A3A3-972222EC13E9}" type="datetime1">
              <a:rPr lang="en-AU" smtClean="0"/>
              <a:t>28/1/2022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744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94F8-BF1B-412F-A811-124AF48AB6BD}" type="datetime1">
              <a:rPr lang="en-AU" smtClean="0"/>
              <a:t>28/1/2022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041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68760"/>
            <a:ext cx="8229600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3DB84-98FB-4B92-9E59-12D7CC27F3EE}" type="datetime1">
              <a:rPr lang="en-AU" smtClean="0"/>
              <a:t>28/1/2022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/>
              <a:t>© Len Bass</a:t>
            </a:r>
            <a:r>
              <a:rPr lang="en-AU"/>
              <a:t>, Paul </a:t>
            </a:r>
            <a:r>
              <a:rPr lang="en-AU" dirty="0"/>
              <a:t>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117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Chapter 20: Designing an Architecture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7128792" cy="1991072"/>
          </a:xfrm>
        </p:spPr>
        <p:txBody>
          <a:bodyPr>
            <a:normAutofit fontScale="92500"/>
          </a:bodyPr>
          <a:lstStyle/>
          <a:p>
            <a:r>
              <a:rPr lang="en-US" i="1" dirty="0"/>
              <a:t>A designer knows he has achieved perfection not when there is nothing left to add, but when there is nothing left to take away. </a:t>
            </a:r>
            <a:br>
              <a:rPr lang="en-US" i="1" dirty="0"/>
            </a:br>
            <a:r>
              <a:rPr lang="en-US" dirty="0"/>
              <a:t>—Antoine de </a:t>
            </a:r>
            <a:r>
              <a:rPr lang="en-US" dirty="0" err="1"/>
              <a:t>Saint-Exupéry</a:t>
            </a:r>
            <a:r>
              <a:rPr lang="en-US" dirty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35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8306C-EF40-1C42-AE50-5A3483A5B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Step 2: Establish Iteration Goal by Selecting Drivers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037AA-AC00-1F40-B31F-199611E0C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design iteration focuses on achieving a particular goal--to satisfy a subset of the drivers. </a:t>
            </a:r>
          </a:p>
          <a:p>
            <a:r>
              <a:rPr lang="en-US" dirty="0"/>
              <a:t>When doing design, you need to establish a goal </a:t>
            </a:r>
            <a:r>
              <a:rPr lang="en-US" i="1" dirty="0"/>
              <a:t>before</a:t>
            </a:r>
            <a:r>
              <a:rPr lang="en-US" dirty="0"/>
              <a:t> you start an iteration.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2B0F3B-7904-5A48-AE95-5A3FC58AB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43580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B274E-00AD-9F40-83C2-0357CD8B0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Step 3: Choose One or More Elements of the System to Refine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185A8-1EAF-B94D-8794-92765A899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 design decision is manifested as a set of elements, relationship, and properties of architectural structures. </a:t>
            </a:r>
          </a:p>
          <a:p>
            <a:r>
              <a:rPr lang="en-US" dirty="0"/>
              <a:t>For existing systems (or later design iterations in greenfield systems) you refine elements that were identified in prior iterations. </a:t>
            </a:r>
          </a:p>
          <a:p>
            <a:r>
              <a:rPr lang="en-US" dirty="0"/>
              <a:t>When designing a greenfield system you may select a particular element and the associated drivers that you want to address.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901512-23E3-B742-A859-4FA6BCF03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21127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94568-E573-5145-AFA5-46B9CAA5C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Step 4: Choose One or More Design Concepts That Satisfy the Selected Drivers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56398-BF1E-6149-96AE-B9C6B0198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Choosing the design concept(s) is probably the most difficult decision in design. </a:t>
            </a:r>
          </a:p>
          <a:p>
            <a:r>
              <a:rPr lang="en-US" dirty="0"/>
              <a:t>Many different types of design concepts are available—tactics, patterns, reference architectures, and externally developed components—and for each type there are many options.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D411DF-4B20-534B-89E6-6AA231E6D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85510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6A891-200B-DB41-A1FD-2C27050E0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Step 5: Instantiate Architectural Elements, Allocate Responsibilities, Define Interfaces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7C670-43D2-F546-911F-38D1F430D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you have selected one or more design concepts, you must make another type of design decision: how to </a:t>
            </a:r>
            <a:r>
              <a:rPr lang="en-US" i="1" dirty="0"/>
              <a:t>instantiate </a:t>
            </a:r>
            <a:r>
              <a:rPr lang="en-US" dirty="0"/>
              <a:t>elements out of the design concepts that you just selected. </a:t>
            </a:r>
          </a:p>
          <a:p>
            <a:r>
              <a:rPr lang="en-US" dirty="0"/>
              <a:t>After instantiating the elements, you then need to allocate responsibilities to each of them.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E67146-13F7-2F48-9EE7-08F33A46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7097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51050-2FEF-9448-B170-FD2799FCC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Step 6: Sketch Views and Record Design Decisions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81D9A-1736-2D42-A934-CF2206E16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this point, you have finished performing the </a:t>
            </a:r>
            <a:r>
              <a:rPr lang="en-US" i="1" dirty="0"/>
              <a:t>design</a:t>
            </a:r>
            <a:r>
              <a:rPr lang="en-US" dirty="0"/>
              <a:t> activities for the iteration. </a:t>
            </a:r>
          </a:p>
          <a:p>
            <a:r>
              <a:rPr lang="en-US" dirty="0"/>
              <a:t>Now you should ensure that the views—the representations of the structures you created—are preserved. </a:t>
            </a:r>
          </a:p>
          <a:p>
            <a:r>
              <a:rPr lang="en-US" dirty="0"/>
              <a:t>You should also record any significant decisions made in the design iteration, as well as the rationale, to facilitate later analysis and understanding of the decisions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2B32AB-46AC-8649-B50C-2058BC936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12050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D5E5C-9767-8B47-AFD1-55647D951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Step 7: Perform Analysis of Design, Review Iteration Goal, and Design Purpose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A6600-6394-E44E-A8F1-4DEA57DC1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By now, you have created a partial design that addresses the goals established for the iteration. </a:t>
            </a:r>
          </a:p>
          <a:p>
            <a:r>
              <a:rPr lang="en-US" dirty="0"/>
              <a:t>Making sure that this is actually the case is a good idea, to avoid unhappy stakeholders and later rework.</a:t>
            </a:r>
          </a:p>
          <a:p>
            <a:r>
              <a:rPr lang="en-US" dirty="0"/>
              <a:t>Once the design performed in the iteration has been analyzed, you should review the state of your architecture in terms of your established design purpose.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CE2E5C-7C3F-9941-87CA-27B407E71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51260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4C585-C074-CC46-A767-C8135B2C8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Iterate If Necessary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D355C-2CA3-9441-8E03-425327DE3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should perform additional iterations and repeat steps 2–7 for every driver that was considered. </a:t>
            </a:r>
          </a:p>
          <a:p>
            <a:r>
              <a:rPr lang="en-US" dirty="0"/>
              <a:t>More often than not this kind of repetition will not be possible because of time or resource constraints. </a:t>
            </a:r>
          </a:p>
          <a:p>
            <a:r>
              <a:rPr lang="en-US" dirty="0"/>
              <a:t>What are the criteria for evaluating if more design iterations are necessary? Let </a:t>
            </a:r>
            <a:r>
              <a:rPr lang="en-US" i="1" dirty="0"/>
              <a:t>risk </a:t>
            </a:r>
            <a:r>
              <a:rPr lang="en-US" dirty="0"/>
              <a:t>be your guide.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624246-99A3-B44C-ADDE-A8FDB419C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69681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1E54B-57C3-2B43-8242-2433A84A6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Design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7A641-9A05-EA40-8039-B61587FFB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the time you, as an architect, don’t need to, and should not, reinvent the wheel. </a:t>
            </a:r>
          </a:p>
          <a:p>
            <a:r>
              <a:rPr lang="en-US" dirty="0"/>
              <a:t>Your major design activity is to identify and select design concepts to address drivers.</a:t>
            </a:r>
          </a:p>
          <a:p>
            <a:r>
              <a:rPr lang="en-US" dirty="0"/>
              <a:t>This is the hardest part of design.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4C86F-577D-D54C-9E33-56AEDC176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84241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EBCD9-8029-6243-AC03-0B7166190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Design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B4E15-07A8-414A-A4AE-15A6DE93C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 how to choose a design concept?</a:t>
            </a:r>
          </a:p>
          <a:p>
            <a:r>
              <a:rPr lang="en-US" dirty="0"/>
              <a:t>The identification of design concepts might appear daunting, because of the vast number of options available, scattered across many blogs, and websites, and in books. </a:t>
            </a:r>
          </a:p>
          <a:p>
            <a:r>
              <a:rPr lang="en-US" dirty="0"/>
              <a:t>So … what to do?</a:t>
            </a:r>
          </a:p>
          <a:p>
            <a:pPr lvl="1"/>
            <a:r>
              <a:rPr lang="en-US" i="1" dirty="0"/>
              <a:t>Leverage existing best practices</a:t>
            </a:r>
            <a:r>
              <a:rPr lang="en-US" dirty="0"/>
              <a:t>. </a:t>
            </a:r>
          </a:p>
          <a:p>
            <a:pPr lvl="1"/>
            <a:r>
              <a:rPr lang="en-US" i="1" dirty="0"/>
              <a:t>Leverage your own knowledge and experience </a:t>
            </a:r>
            <a:endParaRPr lang="en-US" dirty="0"/>
          </a:p>
          <a:p>
            <a:pPr lvl="1"/>
            <a:r>
              <a:rPr lang="en-US" i="1" dirty="0"/>
              <a:t>Leverage the knowledge and experience of others 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BD4ACA-1662-924E-9070-EF2519251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1828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A7035-9C27-7141-B14D-A57AC45A0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Design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9FD4-F319-264E-A9E5-546C479F1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Once you have identified a list of alternative design concepts, you need to select. </a:t>
            </a:r>
          </a:p>
          <a:p>
            <a:r>
              <a:rPr lang="en-US" dirty="0"/>
              <a:t>You might create a table that lists the pros and cons of each alternative. This table could contain cost information. </a:t>
            </a:r>
          </a:p>
          <a:p>
            <a:r>
              <a:rPr lang="en-US" dirty="0"/>
              <a:t>Methods such as SWOT (strengths, weaknesses, opportunities, threats) analysis can help you here. </a:t>
            </a:r>
          </a:p>
          <a:p>
            <a:r>
              <a:rPr lang="en-US" dirty="0"/>
              <a:t>Decisions that you made in previous iterations may restrict the concepts you can now select.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050C74-E5FA-9949-BA55-CE964D7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52596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Chapter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Attribute-Driven Design</a:t>
            </a:r>
          </a:p>
          <a:p>
            <a:r>
              <a:rPr lang="en-US" dirty="0"/>
              <a:t>The Steps of ADD</a:t>
            </a:r>
          </a:p>
          <a:p>
            <a:r>
              <a:rPr lang="en-US" dirty="0"/>
              <a:t>Choosing Design Concepts</a:t>
            </a:r>
          </a:p>
          <a:p>
            <a:r>
              <a:rPr lang="en-US" dirty="0"/>
              <a:t>Producing Structures </a:t>
            </a:r>
          </a:p>
          <a:p>
            <a:r>
              <a:rPr lang="en-US" dirty="0"/>
              <a:t>Creating Preliminary Documentation</a:t>
            </a:r>
          </a:p>
          <a:p>
            <a:r>
              <a:rPr lang="en-US" dirty="0"/>
              <a:t>Performing Analysis</a:t>
            </a:r>
          </a:p>
          <a:p>
            <a:r>
              <a:rPr lang="en-US" dirty="0"/>
              <a:t>Summary </a:t>
            </a:r>
            <a:endParaRPr lang="en-US" dirty="0"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908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A27F0-29F2-8743-ADCF-BADB3CE5E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Creation of Prototypes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0C46E-753E-2C47-9B32-BD517AC44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Often you will need to create prototypes to determine the properties of technologies.</a:t>
            </a:r>
          </a:p>
          <a:p>
            <a:r>
              <a:rPr lang="en-US" dirty="0"/>
              <a:t>When thinking about whether you should create a prototype, ask these questions: </a:t>
            </a:r>
          </a:p>
          <a:p>
            <a:pPr lvl="1"/>
            <a:r>
              <a:rPr lang="en-US" dirty="0"/>
              <a:t>Does the project incorporate emerging technologies? </a:t>
            </a:r>
          </a:p>
          <a:p>
            <a:pPr lvl="1"/>
            <a:r>
              <a:rPr lang="en-US" dirty="0"/>
              <a:t>Is the technology new in the company? </a:t>
            </a:r>
          </a:p>
          <a:p>
            <a:pPr lvl="1"/>
            <a:r>
              <a:rPr lang="en-US" dirty="0"/>
              <a:t>Are there certain drivers, particularly QAs, whose satisfaction using the selected technology presents risks? </a:t>
            </a:r>
          </a:p>
          <a:p>
            <a:pPr lvl="1"/>
            <a:r>
              <a:rPr lang="en-US" dirty="0"/>
              <a:t>Is there a lack of trusted information that would provide some certainty that the selected technology will be useful to satisfy the project drivers? </a:t>
            </a:r>
          </a:p>
          <a:p>
            <a:pPr lvl="1"/>
            <a:r>
              <a:rPr lang="en-US" dirty="0"/>
              <a:t>Are there configuration options associated with the technology that need to be tested or understood? </a:t>
            </a:r>
          </a:p>
          <a:p>
            <a:pPr lvl="1"/>
            <a:r>
              <a:rPr lang="en-US" dirty="0"/>
              <a:t>Is it unclear whether the selected technology can be easily integrated with other technologies that are used in the project?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069C7F-FAB9-9346-8D64-FB1D96AAF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20072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BEDB2-BBED-8C42-A469-9BCFA627A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Producing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A1A5E-AE83-D942-A7DD-495057C44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concepts won’t help you unless you produce </a:t>
            </a:r>
            <a:r>
              <a:rPr lang="en-US" i="1" dirty="0"/>
              <a:t>structures</a:t>
            </a:r>
            <a:r>
              <a:rPr lang="en-US" dirty="0"/>
              <a:t>. </a:t>
            </a:r>
          </a:p>
          <a:p>
            <a:r>
              <a:rPr lang="en-US" dirty="0"/>
              <a:t>This is the “instantiation” phase for architectural elements in ADD: creating elements and relationships, and associating responsibilities with them.</a:t>
            </a:r>
          </a:p>
          <a:p>
            <a:r>
              <a:rPr lang="en-US" dirty="0"/>
              <a:t>When you instantiate a design concept, you may actually affect more than one structure.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C6B32A-8693-9D48-8020-1C33061D0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537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928BE-23F4-5D48-B370-F1C16AE29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Associating Responsibilities and Identifying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590E6-D36B-C04A-94B7-1F5791D3F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you are creating elements (instantiating design concepts) you need to consider the responsibilities allocated to them. </a:t>
            </a:r>
          </a:p>
          <a:p>
            <a:r>
              <a:rPr lang="en-US" dirty="0"/>
              <a:t>Elements should have high cohesion (internally), a narrow set of responsibilities, and low (external) coupling. </a:t>
            </a:r>
          </a:p>
          <a:p>
            <a:r>
              <a:rPr lang="en-US" dirty="0"/>
              <a:t>And you need to consider the </a:t>
            </a:r>
            <a:r>
              <a:rPr lang="en-US" i="1" dirty="0"/>
              <a:t>properties</a:t>
            </a:r>
            <a:r>
              <a:rPr lang="en-US" dirty="0"/>
              <a:t> of the elements.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B95906-B4D4-D446-AC97-45BF605D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016567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4133-BCC3-CC4B-BE8B-C8F78E93B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Defining Relationships and Interfaces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B7929-04C5-8743-A5E0-3DA37AE68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creation of structures also requires making decisions with respect to the relationships that exist between the elements and their properties. </a:t>
            </a:r>
          </a:p>
          <a:p>
            <a:r>
              <a:rPr lang="en-US" dirty="0"/>
              <a:t>Interfaces establish a contractual specification that allows elements to collaborate and exchange information.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0648EE-2308-7447-9B64-566ECE12A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0857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0177D-D479-DB4B-9AC9-7AF5211CA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Preliminary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4DD08-B57D-EE43-835C-F75EA295F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381642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formal documentation of views is not part of ADD. </a:t>
            </a:r>
          </a:p>
          <a:p>
            <a:r>
              <a:rPr lang="en-US" dirty="0"/>
              <a:t>Structures, however, are naturally produced as part of design. </a:t>
            </a:r>
          </a:p>
          <a:p>
            <a:r>
              <a:rPr lang="en-US" dirty="0"/>
              <a:t>Capture them, even if they are represented informally (as sketches).</a:t>
            </a:r>
          </a:p>
          <a:p>
            <a:r>
              <a:rPr lang="en-US" dirty="0"/>
              <a:t>This requires some discipline. </a:t>
            </a:r>
          </a:p>
          <a:p>
            <a:r>
              <a:rPr lang="en-US" dirty="0"/>
              <a:t>The benefits are worth it, as you will be able to more easily produce detailed architecture documentation later.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17A4D4-00E5-C641-B192-0F8DF06D4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C34B16-29ED-0445-B213-8700CC905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4669505"/>
            <a:ext cx="6048671" cy="213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7659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956DE-6EF9-AA41-80A6-AB8627FB3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Recording Design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C30E1-A3AC-7945-A8D7-2B5123DDE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you see an architectural diagram, you see the end product but can’t always understand the decisions made to achieve this result. </a:t>
            </a:r>
          </a:p>
          <a:p>
            <a:r>
              <a:rPr lang="en-US" dirty="0"/>
              <a:t>Recording design decisions </a:t>
            </a:r>
            <a:r>
              <a:rPr lang="en-US" i="1" dirty="0"/>
              <a:t>beyond </a:t>
            </a:r>
            <a:r>
              <a:rPr lang="en-US" dirty="0"/>
              <a:t>the elements, relationships, and properties is fundamental to clarify how you arrived at the result—your </a:t>
            </a:r>
            <a:r>
              <a:rPr lang="en-US" i="1" dirty="0"/>
              <a:t>design rationale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1192CC-8DEA-A64B-8959-6817A0296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9937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61809-D699-C042-9556-8EB09C42E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Perform Analysis of the Design, Review the Iteration Goals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46843-4833-5F4D-BE84-AC37D92E9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the end of an iteration, it is prudent to do some analysis to reflect on the decisions you just made. </a:t>
            </a:r>
          </a:p>
          <a:p>
            <a:r>
              <a:rPr lang="en-US" dirty="0"/>
              <a:t>One kind of analysis that you need to perform at this point is to assess whether you have done enough design work. In particular: </a:t>
            </a:r>
          </a:p>
          <a:p>
            <a:pPr lvl="1"/>
            <a:r>
              <a:rPr lang="en-US" dirty="0"/>
              <a:t>How much design do you need to do? </a:t>
            </a:r>
          </a:p>
          <a:p>
            <a:pPr lvl="1"/>
            <a:r>
              <a:rPr lang="en-US" dirty="0"/>
              <a:t>How much design have you done so far? </a:t>
            </a:r>
          </a:p>
          <a:p>
            <a:pPr lvl="1"/>
            <a:r>
              <a:rPr lang="en-US" dirty="0"/>
              <a:t>Are you finished?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205CE3-01AC-9E49-A41F-63E297F77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245125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61809-D699-C042-9556-8EB09C42E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Perform Analysis of the Design, Review the Iteration Goals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46843-4833-5F4D-BE84-AC37D92E9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2"/>
            <a:ext cx="8229600" cy="1341748"/>
          </a:xfrm>
        </p:spPr>
        <p:txBody>
          <a:bodyPr>
            <a:normAutofit fontScale="92500" lnSpcReduction="10000"/>
          </a:bodyPr>
          <a:lstStyle/>
          <a:p>
            <a:pPr fontAlgn="auto"/>
            <a:r>
              <a:rPr lang="en-US" dirty="0"/>
              <a:t>Practices such as the use of backlogs and Kanban boards can help you track the design progress and answer these questions.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205CE3-01AC-9E49-A41F-63E297F77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635E87-42A2-B84B-83D1-840D61DE0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2610509"/>
            <a:ext cx="6336704" cy="424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331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is hard. </a:t>
            </a:r>
          </a:p>
          <a:p>
            <a:r>
              <a:rPr lang="en-US" dirty="0"/>
              <a:t>Methods are needed to make it more tractable (and repeatable). </a:t>
            </a:r>
          </a:p>
          <a:p>
            <a:r>
              <a:rPr lang="en-US" dirty="0"/>
              <a:t>The ADD method allows an architecture to be designed in a systematic and cost-effective way.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5568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Attribute-Driven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defRPr/>
            </a:pPr>
            <a:r>
              <a:rPr lang="en-US" dirty="0">
                <a:latin typeface="Arial" charset="0"/>
              </a:rPr>
              <a:t>Architecture design is notoriously difficult to master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>
                <a:latin typeface="Arial" charset="0"/>
              </a:rPr>
              <a:t>Design can (and should) be performed in a systematic way.</a:t>
            </a:r>
          </a:p>
          <a:p>
            <a:pPr lvl="1">
              <a:lnSpc>
                <a:spcPct val="110000"/>
              </a:lnSpc>
              <a:defRPr/>
            </a:pPr>
            <a:r>
              <a:rPr lang="en-US" dirty="0">
                <a:latin typeface="Arial" charset="0"/>
              </a:rPr>
              <a:t>Design decisions should be justified.</a:t>
            </a:r>
            <a:endParaRPr lang="en-US" sz="2700" dirty="0">
              <a:latin typeface="Arial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dirty="0">
                <a:latin typeface="Arial" charset="0"/>
              </a:rPr>
              <a:t>The architect is accountable for design decisions</a:t>
            </a:r>
          </a:p>
          <a:p>
            <a:r>
              <a:rPr lang="en-US" dirty="0"/>
              <a:t>A systematic method provides guidance in performing this complex activity so that it can be learned and capably performed by mere mortals</a:t>
            </a:r>
            <a:r>
              <a:rPr lang="en-US" dirty="0">
                <a:latin typeface="Arial" charset="0"/>
              </a:rPr>
              <a:t>.</a:t>
            </a:r>
            <a:endParaRPr lang="en-US" sz="2000" dirty="0">
              <a:latin typeface="Arial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3116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Attribute-Driven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216023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Architectural design involves making decisions, and working with the available materials and skills, to satisfy requirements and constraints. </a:t>
            </a:r>
          </a:p>
          <a:p>
            <a:r>
              <a:rPr lang="en-US" dirty="0"/>
              <a:t>In architectural design, we turn drivers into structures.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0D83E9-9E9B-7947-8865-056FF4EB3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690" y="3212976"/>
            <a:ext cx="6903694" cy="360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734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Attribute-Driven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Architectural drivers comprise architecturally significant requirements (ASRs—the topic of Chapter 19), but also include functionality, constraints, architectural concerns, and design purpose. </a:t>
            </a:r>
          </a:p>
          <a:p>
            <a:r>
              <a:rPr lang="en-US" dirty="0">
                <a:latin typeface="Arial" charset="0"/>
              </a:rPr>
              <a:t>The resulting structures guide analysis, implementation, and much more (remember Chapter 2?).</a:t>
            </a:r>
            <a:endParaRPr lang="en-US" sz="2000" dirty="0">
              <a:latin typeface="Arial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9912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Attribute-Driven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2808309"/>
          </a:xfrm>
        </p:spPr>
        <p:txBody>
          <a:bodyPr>
            <a:normAutofit/>
          </a:bodyPr>
          <a:lstStyle/>
          <a:p>
            <a:r>
              <a:rPr lang="en-US" dirty="0"/>
              <a:t>Prior to starting design, you need to determine the scope of the system— what is in and what is out, and which external entities your system will interact with. </a:t>
            </a:r>
          </a:p>
          <a:p>
            <a:r>
              <a:rPr lang="en-US" dirty="0"/>
              <a:t>This can be represented as a context diagram.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879E6B-11AF-8646-B5ED-C3C68A93F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4077071"/>
            <a:ext cx="6192688" cy="264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474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4E1EF-258F-154D-9D6E-AA90BC102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Steps of ADD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2FD7E-0A86-A040-93A9-7FE30F7FF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ADD, architecture design is performed in iterations. </a:t>
            </a:r>
          </a:p>
          <a:p>
            <a:r>
              <a:rPr lang="en-US" dirty="0"/>
              <a:t>Within each iteration, a series of design steps is performed.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EB2C6C-C517-E140-A32B-FB8BCF565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6778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2E1CA-0426-5F43-A6C9-2DFB9EA2E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Steps of ADD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F1E346-40FF-FA46-A029-C3C3FEAA8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 Len Bass, Paul Clements, Rick Kazman, distributed under Creative Commons Attribution License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95798D-5680-3947-9628-3BD64155B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7" y="1088074"/>
            <a:ext cx="6840760" cy="570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157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EAA73-15ED-2643-8B69-3C9E53330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Step 1: Review Inputs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D43DB-EF45-7C42-A5DD-C69427816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Before starting a design round, you need to ensure that the architectural drivers (the inputs to the design process) are available and correct. These include: </a:t>
            </a:r>
          </a:p>
          <a:p>
            <a:pPr lvl="1"/>
            <a:r>
              <a:rPr lang="en-US" dirty="0"/>
              <a:t>The purpose of the design round </a:t>
            </a:r>
          </a:p>
          <a:p>
            <a:pPr lvl="1"/>
            <a:r>
              <a:rPr lang="en-US" dirty="0"/>
              <a:t>The primary functional requirements </a:t>
            </a:r>
          </a:p>
          <a:p>
            <a:pPr lvl="1"/>
            <a:r>
              <a:rPr lang="en-US" dirty="0"/>
              <a:t>The primary quality attribute (QA) scenarios </a:t>
            </a:r>
          </a:p>
          <a:p>
            <a:pPr lvl="1"/>
            <a:r>
              <a:rPr lang="en-US" dirty="0"/>
              <a:t>Any constraints </a:t>
            </a:r>
          </a:p>
          <a:p>
            <a:pPr lvl="1"/>
            <a:r>
              <a:rPr lang="en-US" dirty="0"/>
              <a:t>Any concerns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6A42FF-6A73-2E4F-9150-E6AB90C25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58587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31008</TotalTime>
  <Words>1947</Words>
  <Application>Microsoft Macintosh PowerPoint</Application>
  <PresentationFormat>On-screen Show (4:3)</PresentationFormat>
  <Paragraphs>147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Chapter 20: Designing an Architecture</vt:lpstr>
      <vt:lpstr>Chapter Outline</vt:lpstr>
      <vt:lpstr>Attribute-Driven Design</vt:lpstr>
      <vt:lpstr>Attribute-Driven Design</vt:lpstr>
      <vt:lpstr>Attribute-Driven Design</vt:lpstr>
      <vt:lpstr>Attribute-Driven Design</vt:lpstr>
      <vt:lpstr>The Steps of ADD</vt:lpstr>
      <vt:lpstr>The Steps of ADD</vt:lpstr>
      <vt:lpstr>Step 1: Review Inputs</vt:lpstr>
      <vt:lpstr>Step 2: Establish Iteration Goal by Selecting Drivers </vt:lpstr>
      <vt:lpstr>Step 3: Choose One or More Elements of the System to Refine </vt:lpstr>
      <vt:lpstr>Step 4: Choose One or More Design Concepts That Satisfy the Selected Drivers </vt:lpstr>
      <vt:lpstr>Step 5: Instantiate Architectural Elements, Allocate Responsibilities, Define Interfaces </vt:lpstr>
      <vt:lpstr>Step 6: Sketch Views and Record Design Decisions </vt:lpstr>
      <vt:lpstr>Step 7: Perform Analysis of Design, Review Iteration Goal, and Design Purpose </vt:lpstr>
      <vt:lpstr>Iterate If Necessary </vt:lpstr>
      <vt:lpstr>Choosing Design Concepts</vt:lpstr>
      <vt:lpstr>Identifying Design Concepts</vt:lpstr>
      <vt:lpstr>Selecting Design Concepts</vt:lpstr>
      <vt:lpstr>Creation of Prototypes </vt:lpstr>
      <vt:lpstr>Producing Structures</vt:lpstr>
      <vt:lpstr>Associating Responsibilities and Identifying Properties</vt:lpstr>
      <vt:lpstr>Defining Relationships and Interfaces </vt:lpstr>
      <vt:lpstr>Creating Preliminary Documentation</vt:lpstr>
      <vt:lpstr>Recording Design Decisions</vt:lpstr>
      <vt:lpstr>Perform Analysis of the Design, Review the Iteration Goals</vt:lpstr>
      <vt:lpstr>Perform Analysis of the Design, Review the Iteration Goals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Bass, Clements, Kazman</dc:creator>
  <cp:keywords/>
  <dc:description/>
  <cp:lastModifiedBy>Rick Kazman</cp:lastModifiedBy>
  <cp:revision>125</cp:revision>
  <dcterms:created xsi:type="dcterms:W3CDTF">2012-04-18T22:57:58Z</dcterms:created>
  <dcterms:modified xsi:type="dcterms:W3CDTF">2022-01-31T04:33:13Z</dcterms:modified>
  <cp:category/>
</cp:coreProperties>
</file>

<file path=docProps/thumbnail.jpeg>
</file>